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E7DE2-3420-2A15-57CC-49488F764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D63F107-6C27-2DA0-1F30-706569005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6B51C-EDB9-B9FA-4472-299677C3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56F423-B985-A3AE-0872-5476D11A3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587454-A3AB-146D-0FCB-AB1D9E9B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55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00BC2-E81B-680B-2B6D-9B075B6E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EBEE20-AB30-300C-D172-6AFCE1A41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11675-9D40-6032-FB68-DDD90ABA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1EE735-5AB5-9FF9-25FD-12C4C1A6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3FA7FF-CBF4-9346-F67C-D51494B92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73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AD7EF62-9D85-528F-DF57-EFA5935EB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BC883F8-5FEE-9BD7-03D2-E2DFCC260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4191D9-A0AB-DABD-7663-98803710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1F1CD-B3BC-7F6D-4E28-3A50E473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B6E24-9D34-F47B-F286-9E3B01D9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34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DFBA5-7EEF-A9A0-F6EB-638CF285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5A1C2B-70DD-C192-3B14-92CAF18A8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68AA2-7C56-C9ED-F857-5507D858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FEF6F-DB6A-A2CE-D835-85DEF2E3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3E924C-9270-8714-DC63-1E67CA5DC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90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19CB0-2BBD-2C96-5D5B-90FBABDFD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F10D00-5C41-8354-678C-C2B754598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075A91-EC14-3336-082F-462A94DA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C37B09-874C-0E42-ED04-D8B75943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F87E5B-88B6-8832-C09E-10582F10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67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5CBA9-CE11-718F-7B3D-20DBC648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FF7BBC-05A1-5DF2-8E07-91912CF97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71F996-840D-14F0-BB72-7D10887D8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377A2-998C-D6F3-9652-0A8C6175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03F60B-8D70-8311-1627-31B8EBA71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F5EA78-71E1-5472-1E6B-37DC18DA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89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BDEF3-84F2-15B1-C590-AB2A3DE8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E17B91-C3A4-BE6A-5A42-F3C628EC6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4AFE04-C8A7-ACF7-027D-4133284E2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ECBBCE7-3F19-5399-C5A1-23BF7D1FA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C682006-B3E5-A41B-4716-1BF6DD8A03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65C10DB-A143-5641-C67D-842A1223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41B841B-F4AE-4B0F-C1CB-C5712E92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A720A7-94A9-328C-E1C5-CA3277E2E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8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8166D-4104-7F53-E5EB-1CE54B7A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8C6E6D1-A215-C919-0DFE-082069FE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D8C7AB-FB9E-4845-CEB1-9DE0522B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8A4430-939B-9526-A9B4-D9A34626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3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B777216-E512-8A16-8D2E-83A9452E7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E016AA-1915-DDA7-4607-C52B2EFE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EA8E55-84AE-3DB3-EDE4-AA1D28AD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5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0528B-0CE8-CA66-5B89-794B7EAB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3707E9-D907-5C54-C61E-42668BF76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F2BAD3-1510-1F3C-8D48-B1FC8D1D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5B442B-A87C-6B62-62FE-40E46631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FB9811-EC62-5244-1AEA-D6686BC4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12286B-877A-848C-E961-3B492230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27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C2237-2327-02A5-EAEB-EF45035A7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CE7531-0656-4FB8-E533-C49C09643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51A4F2-5B16-B723-566A-DD9496EB6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5D0953-AF41-C7FC-6D4F-2101FEC4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4D2675-BDF6-647A-F500-3651431A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43CDAB-A96F-905F-8123-47162135C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4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2F99042-08C5-EDB9-0493-BF529AB9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656D07-1C9A-8D36-D804-DDBF9BEF9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213447-D07F-753A-9574-09D7FA8B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8293A-8CFA-4151-841B-B3F58252F524}" type="datetimeFigureOut">
              <a:rPr lang="de-DE" smtClean="0"/>
              <a:t>30.06.2022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96B44B-6FDC-93E6-9A7F-BF09EF8C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B85575-5AC0-BF96-48F9-8FE5DB05C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6F19-7D03-4A5F-A012-0002C95F4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12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3D3168-7F16-2D6C-DF88-330E27C354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0D7FC1-6EE6-3DEE-0A84-17ADD0696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4348163"/>
            <a:ext cx="9144000" cy="1655762"/>
          </a:xfrm>
        </p:spPr>
        <p:txBody>
          <a:bodyPr/>
          <a:lstStyle/>
          <a:p>
            <a:endParaRPr lang="de-DE" dirty="0"/>
          </a:p>
          <a:p>
            <a:r>
              <a:rPr lang="de-DE" sz="1400" dirty="0"/>
              <a:t>Von Emad und Fiete</a:t>
            </a:r>
            <a:endParaRPr lang="de-DE" sz="1600" dirty="0"/>
          </a:p>
          <a:p>
            <a:endParaRPr lang="de-DE" sz="1600" dirty="0"/>
          </a:p>
          <a:p>
            <a:endParaRPr lang="de-DE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B8562D9-ACF1-D101-5CF7-A5823D680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032" y="752474"/>
            <a:ext cx="6259802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7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93414-A2F5-DA19-0915-E79B85168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63525"/>
            <a:ext cx="10515600" cy="1325563"/>
          </a:xfrm>
        </p:spPr>
        <p:txBody>
          <a:bodyPr/>
          <a:lstStyle/>
          <a:p>
            <a:r>
              <a:rPr lang="de-DE" dirty="0"/>
              <a:t>Inhaltsverzeichnis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E6B9D6-ED7A-59E2-9001-235667C7F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685925"/>
            <a:ext cx="10515600" cy="4351338"/>
          </a:xfrm>
        </p:spPr>
        <p:txBody>
          <a:bodyPr/>
          <a:lstStyle/>
          <a:p>
            <a:r>
              <a:rPr lang="de-DE" dirty="0"/>
              <a:t>-Gründung/</a:t>
            </a:r>
            <a:r>
              <a:rPr lang="de-DE" dirty="0" err="1"/>
              <a:t>Grundungsort</a:t>
            </a:r>
            <a:endParaRPr lang="de-DE" dirty="0"/>
          </a:p>
          <a:p>
            <a:r>
              <a:rPr lang="de-DE" dirty="0"/>
              <a:t>-Wirtschaftliche Grundlage</a:t>
            </a:r>
          </a:p>
          <a:p>
            <a:r>
              <a:rPr lang="de-DE" dirty="0"/>
              <a:t>-Reichweite</a:t>
            </a:r>
          </a:p>
          <a:p>
            <a:r>
              <a:rPr lang="de-DE" dirty="0"/>
              <a:t>-Kommentarfunktion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226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7F9D9-AEBE-540B-45AE-B7D2125A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Grünung/Gründungsort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839354-C4B9-FE30-7FB8-38FFED576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790700"/>
            <a:ext cx="10617200" cy="4487863"/>
          </a:xfrm>
        </p:spPr>
        <p:txBody>
          <a:bodyPr/>
          <a:lstStyle/>
          <a:p>
            <a:r>
              <a:rPr lang="de-DE" dirty="0"/>
              <a:t>Der Spiegel online wurde am 25.Oktober 1994 gegründet</a:t>
            </a:r>
          </a:p>
          <a:p>
            <a:r>
              <a:rPr lang="de-DE" dirty="0"/>
              <a:t>Der Sitz von Spiegel Online liegt in Hamburg</a:t>
            </a:r>
          </a:p>
          <a:p>
            <a:r>
              <a:rPr lang="de-DE" dirty="0"/>
              <a:t>Die Redaktion der Website heißen:</a:t>
            </a:r>
          </a:p>
          <a:p>
            <a:pPr marL="0" indent="0">
              <a:buNone/>
            </a:pPr>
            <a:r>
              <a:rPr lang="de-DE" dirty="0"/>
              <a:t>   -Steffen Klusmann( </a:t>
            </a:r>
            <a:r>
              <a:rPr lang="de-DE" sz="2000" dirty="0"/>
              <a:t>Chefredaktion</a:t>
            </a:r>
            <a:r>
              <a:rPr lang="de-DE" dirty="0"/>
              <a:t>) und Clemens Höges</a:t>
            </a:r>
          </a:p>
          <a:p>
            <a:pPr marL="0" indent="0">
              <a:buNone/>
            </a:pPr>
            <a:r>
              <a:rPr lang="de-DE" sz="6000" dirty="0"/>
              <a:t>-</a:t>
            </a:r>
            <a:r>
              <a:rPr lang="de-DE" dirty="0"/>
              <a:t> Der Spiegel online war das Weltweit erste Nachrichtenmagazin im         Internet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6939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7B06C-85B0-0797-6AC5-0E9330AC6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00025"/>
            <a:ext cx="10515600" cy="1325563"/>
          </a:xfrm>
        </p:spPr>
        <p:txBody>
          <a:bodyPr/>
          <a:lstStyle/>
          <a:p>
            <a:r>
              <a:rPr lang="de-DE" dirty="0"/>
              <a:t>Wirtschaftliche Grundlage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925301-5206-7EA6-7AA3-7EE365F7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-</a:t>
            </a:r>
            <a:r>
              <a:rPr lang="de-DE" dirty="0">
                <a:solidFill>
                  <a:srgbClr val="FF0000"/>
                </a:solidFill>
              </a:rPr>
              <a:t>2006 </a:t>
            </a:r>
            <a:r>
              <a:rPr lang="de-DE" dirty="0"/>
              <a:t>machten der Spiegel online </a:t>
            </a:r>
            <a:r>
              <a:rPr lang="de-DE" dirty="0">
                <a:solidFill>
                  <a:srgbClr val="FF0000"/>
                </a:solidFill>
              </a:rPr>
              <a:t>15 Millionen Umsatz </a:t>
            </a:r>
            <a:r>
              <a:rPr lang="de-DE" dirty="0"/>
              <a:t>und </a:t>
            </a:r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dirty="0">
                <a:solidFill>
                  <a:srgbClr val="FF0000"/>
                </a:solidFill>
              </a:rPr>
              <a:t>2 Millionen Euro </a:t>
            </a:r>
            <a:r>
              <a:rPr lang="de-DE" dirty="0"/>
              <a:t>gewinn.</a:t>
            </a:r>
            <a:r>
              <a:rPr lang="de-DE" dirty="0">
                <a:solidFill>
                  <a:srgbClr val="FF0000"/>
                </a:solidFill>
              </a:rPr>
              <a:t>  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</a:t>
            </a:r>
            <a:r>
              <a:rPr lang="de-DE" dirty="0">
                <a:solidFill>
                  <a:srgbClr val="FF0000"/>
                </a:solidFill>
              </a:rPr>
              <a:t>2011 </a:t>
            </a:r>
            <a:r>
              <a:rPr lang="de-DE" dirty="0"/>
              <a:t>belief sich der Werbeumsatz auf ungefähr </a:t>
            </a:r>
            <a:r>
              <a:rPr lang="de-DE" dirty="0">
                <a:solidFill>
                  <a:srgbClr val="FF0000"/>
                </a:solidFill>
              </a:rPr>
              <a:t>30 Millionen</a:t>
            </a:r>
          </a:p>
          <a:p>
            <a:pPr marL="0" indent="0">
              <a:buNone/>
            </a:pPr>
            <a:r>
              <a:rPr lang="de-DE" dirty="0"/>
              <a:t>-</a:t>
            </a:r>
            <a:r>
              <a:rPr lang="de-DE" dirty="0">
                <a:solidFill>
                  <a:srgbClr val="FF0000"/>
                </a:solidFill>
              </a:rPr>
              <a:t>2013</a:t>
            </a:r>
            <a:r>
              <a:rPr lang="de-DE" dirty="0"/>
              <a:t> gab es einen Umsatz von über </a:t>
            </a:r>
            <a:r>
              <a:rPr lang="de-DE" dirty="0">
                <a:solidFill>
                  <a:srgbClr val="FF0000"/>
                </a:solidFill>
              </a:rPr>
              <a:t>35Millionen Euro</a:t>
            </a:r>
          </a:p>
          <a:p>
            <a:pPr marL="0" indent="0">
              <a:buNone/>
            </a:pPr>
            <a:r>
              <a:rPr lang="de-DE" dirty="0"/>
              <a:t>-</a:t>
            </a:r>
            <a:r>
              <a:rPr lang="de-DE" dirty="0">
                <a:solidFill>
                  <a:srgbClr val="FF0000"/>
                </a:solidFill>
              </a:rPr>
              <a:t>2016</a:t>
            </a:r>
            <a:r>
              <a:rPr lang="de-DE" dirty="0"/>
              <a:t> kamen </a:t>
            </a:r>
            <a:r>
              <a:rPr lang="de-DE" dirty="0">
                <a:solidFill>
                  <a:srgbClr val="FF0000"/>
                </a:solidFill>
              </a:rPr>
              <a:t>80%</a:t>
            </a:r>
            <a:r>
              <a:rPr lang="de-DE" dirty="0"/>
              <a:t> der Einnahmen aus </a:t>
            </a:r>
            <a:r>
              <a:rPr lang="de-DE" dirty="0">
                <a:solidFill>
                  <a:srgbClr val="FF0000"/>
                </a:solidFill>
              </a:rPr>
              <a:t>Werbung </a:t>
            </a:r>
            <a:r>
              <a:rPr lang="de-DE" dirty="0"/>
              <a:t>und </a:t>
            </a:r>
            <a:r>
              <a:rPr lang="de-DE" dirty="0">
                <a:solidFill>
                  <a:srgbClr val="FF0000"/>
                </a:solidFill>
              </a:rPr>
              <a:t>20%</a:t>
            </a:r>
            <a:r>
              <a:rPr lang="de-DE" dirty="0"/>
              <a:t> aus den        </a:t>
            </a:r>
            <a:r>
              <a:rPr lang="de-DE" dirty="0">
                <a:solidFill>
                  <a:srgbClr val="FF0000"/>
                </a:solidFill>
              </a:rPr>
              <a:t>Verkauf von Inhalten</a:t>
            </a:r>
          </a:p>
          <a:p>
            <a:pPr marL="0" indent="0">
              <a:buNone/>
            </a:pPr>
            <a:r>
              <a:rPr lang="de-DE" sz="2400" dirty="0"/>
              <a:t>-Ab 2002 waren Abrufe von Beiträgen kostenpflichtig</a:t>
            </a:r>
          </a:p>
          <a:p>
            <a:pPr marL="0" indent="0">
              <a:buNone/>
            </a:pPr>
            <a:r>
              <a:rPr lang="de-DE" sz="2400" dirty="0"/>
              <a:t>-2007 wurden Artikel der letzten zwei Jahre kostenlos</a:t>
            </a:r>
          </a:p>
          <a:p>
            <a:pPr marL="0" indent="0">
              <a:buNone/>
            </a:pPr>
            <a:r>
              <a:rPr lang="de-DE" sz="2400" dirty="0"/>
              <a:t>-Am 13. Februar 2008 wurden alle seit 1947 erschienenen Artikel des gedruckten     Spiegel kostenlos</a:t>
            </a:r>
          </a:p>
        </p:txBody>
      </p:sp>
    </p:spTree>
    <p:extLst>
      <p:ext uri="{BB962C8B-B14F-4D97-AF65-F5344CB8AC3E}">
        <p14:creationId xmlns:p14="http://schemas.microsoft.com/office/powerpoint/2010/main" val="3050903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938A1-818D-9425-B510-860D427D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Reichweite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3B171E-F24F-C3D6-1257-3C3C8376C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Januar 2017 monatlich ca. 19 Millionen Nutzer                                   ( </a:t>
            </a:r>
            <a:r>
              <a:rPr lang="de-DE" sz="1800" dirty="0"/>
              <a:t>3 größte Reichweite in Deutschland)</a:t>
            </a:r>
          </a:p>
          <a:p>
            <a:r>
              <a:rPr lang="de-DE" sz="2400" dirty="0"/>
              <a:t>Im Dezember 2019 lag Spiegel Online auf Platz 2 der reichweitenstärksten Nachrichtenportale in Deutschland.</a:t>
            </a:r>
          </a:p>
          <a:p>
            <a:r>
              <a:rPr lang="de-DE" sz="2400" dirty="0"/>
              <a:t>Im April 2020 liegt der Spiegel auf dem 5 Platzt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3C6FBF4-8D2C-F16B-73EE-443890BA4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040" y="3429000"/>
            <a:ext cx="4408923" cy="323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BAF0DA-C5BD-169C-204C-7A58D761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88925"/>
            <a:ext cx="10515600" cy="1325563"/>
          </a:xfrm>
        </p:spPr>
        <p:txBody>
          <a:bodyPr/>
          <a:lstStyle/>
          <a:p>
            <a:r>
              <a:rPr lang="de-DE" dirty="0"/>
              <a:t>Kommentarfunktion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E2B95B-2B07-DDBF-8B8E-46586E6FC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de-DE" dirty="0"/>
              <a:t>Die Nutzer die Möglichkeit, Kommentare zu Artikeln zu veröffentlichen</a:t>
            </a:r>
          </a:p>
          <a:p>
            <a:r>
              <a:rPr lang="de-DE" sz="2400" dirty="0"/>
              <a:t>Die Kommentar wurden geprüft</a:t>
            </a:r>
          </a:p>
          <a:p>
            <a:r>
              <a:rPr lang="de-DE" sz="2400" dirty="0"/>
              <a:t>Zwischen Mai 2014 und Dezember 2016 ergab im Durchschnitt etwa 70% </a:t>
            </a:r>
            <a:r>
              <a:rPr lang="de-DE" sz="2400" dirty="0" err="1"/>
              <a:t>Kommentierbare</a:t>
            </a:r>
            <a:r>
              <a:rPr lang="de-DE" sz="2400" dirty="0"/>
              <a:t> Spiegel-Online-Artikel. Der Anteil </a:t>
            </a:r>
            <a:r>
              <a:rPr lang="de-DE" sz="2400" dirty="0">
                <a:solidFill>
                  <a:srgbClr val="FF0000"/>
                </a:solidFill>
              </a:rPr>
              <a:t>sank</a:t>
            </a:r>
            <a:r>
              <a:rPr lang="de-DE" sz="2400" dirty="0"/>
              <a:t>  zwischen </a:t>
            </a:r>
            <a:r>
              <a:rPr lang="de-DE" sz="2400" dirty="0">
                <a:solidFill>
                  <a:srgbClr val="FF0000"/>
                </a:solidFill>
              </a:rPr>
              <a:t>Mitte 2015 und März 2016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von fast 80% </a:t>
            </a:r>
            <a:r>
              <a:rPr lang="de-DE" sz="2400" dirty="0" err="1"/>
              <a:t>Kommentierbaren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Artikel auf  50%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Kommentarsperrungen </a:t>
            </a:r>
            <a:r>
              <a:rPr lang="de-DE" sz="2400" dirty="0"/>
              <a:t>sind häufig bei Artikeln mit den Themen: </a:t>
            </a:r>
            <a:r>
              <a:rPr lang="de-DE" sz="2400" dirty="0">
                <a:solidFill>
                  <a:srgbClr val="FF0000"/>
                </a:solidFill>
              </a:rPr>
              <a:t>Terrorismus, Flüchtlinge, Justizberichterstattung, Kriminalität, Nahostkonflikt </a:t>
            </a:r>
            <a:r>
              <a:rPr lang="de-DE" sz="2400" dirty="0"/>
              <a:t>und</a:t>
            </a:r>
            <a:r>
              <a:rPr lang="de-DE" sz="2400" dirty="0">
                <a:solidFill>
                  <a:srgbClr val="FF0000"/>
                </a:solidFill>
              </a:rPr>
              <a:t> Israel.</a:t>
            </a:r>
          </a:p>
          <a:p>
            <a:r>
              <a:rPr lang="de-DE" sz="2400" dirty="0">
                <a:solidFill>
                  <a:srgbClr val="FF0000"/>
                </a:solidFill>
              </a:rPr>
              <a:t>Am 8. Januar 2020 </a:t>
            </a:r>
            <a:r>
              <a:rPr lang="de-DE" sz="2400" dirty="0"/>
              <a:t>gab es eine </a:t>
            </a:r>
            <a:r>
              <a:rPr lang="de-DE" sz="2400" dirty="0">
                <a:solidFill>
                  <a:srgbClr val="FF0000"/>
                </a:solidFill>
              </a:rPr>
              <a:t>Umgestaltung der Seite</a:t>
            </a:r>
            <a:r>
              <a:rPr lang="de-DE" sz="2400" dirty="0"/>
              <a:t>, bei der wurde ein </a:t>
            </a:r>
            <a:r>
              <a:rPr lang="de-DE" sz="2400" dirty="0">
                <a:solidFill>
                  <a:srgbClr val="FF0000"/>
                </a:solidFill>
              </a:rPr>
              <a:t>neuer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Kommentarbereich eingeführt. Die alten Kommentare </a:t>
            </a:r>
            <a:r>
              <a:rPr lang="de-DE" sz="2400" dirty="0"/>
              <a:t>wurden  </a:t>
            </a:r>
            <a:r>
              <a:rPr lang="de-DE" sz="2400" dirty="0">
                <a:solidFill>
                  <a:srgbClr val="FF0000"/>
                </a:solidFill>
              </a:rPr>
              <a:t>nicht übernommen </a:t>
            </a:r>
            <a:r>
              <a:rPr lang="de-DE" sz="2400" dirty="0"/>
              <a:t>und sind daher nicht mehr abrufbar</a:t>
            </a:r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6352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60120-6AF4-4848-E877-43DA89C5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73675"/>
          </a:xfrm>
        </p:spPr>
        <p:txBody>
          <a:bodyPr/>
          <a:lstStyle/>
          <a:p>
            <a:r>
              <a:rPr lang="de-DE" dirty="0"/>
              <a:t>Danke fürs Zuhören wir hoffen es hat euch gefallen.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330113-01E8-1CA8-4371-61B2ACE3C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5345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Breitbild</PresentationFormat>
  <Paragraphs>33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Inhaltsverzeichnis </vt:lpstr>
      <vt:lpstr>Grünung/Gründungsort</vt:lpstr>
      <vt:lpstr>Wirtschaftliche Grundlage</vt:lpstr>
      <vt:lpstr>Reichweite</vt:lpstr>
      <vt:lpstr>Kommentarfunktion</vt:lpstr>
      <vt:lpstr>Danke fürs Zuhören wir hoffen es hat euch gefallen.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Spiegel online</dc:title>
  <dc:creator>gymmarsus0411</dc:creator>
  <cp:lastModifiedBy>gymmarsus0411@gymmarienthal.onmicrosoft.com</cp:lastModifiedBy>
  <cp:revision>7</cp:revision>
  <dcterms:created xsi:type="dcterms:W3CDTF">2022-06-29T09:16:39Z</dcterms:created>
  <dcterms:modified xsi:type="dcterms:W3CDTF">2022-06-30T11:42:04Z</dcterms:modified>
</cp:coreProperties>
</file>