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8" r:id="rId4"/>
    <p:sldId id="259" r:id="rId5"/>
    <p:sldId id="262" r:id="rId6"/>
    <p:sldId id="261" r:id="rId7"/>
    <p:sldId id="263" r:id="rId8"/>
    <p:sldId id="264" r:id="rId9"/>
    <p:sldId id="260" r:id="rId10"/>
    <p:sldId id="266" r:id="rId11"/>
    <p:sldId id="267"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AB816EEC-C54B-4B06-955C-F81E92D4DDB8}" type="datetimeFigureOut">
              <a:rPr lang="de-DE" smtClean="0"/>
              <a:t>30.06.2022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45145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AB816EEC-C54B-4B06-955C-F81E92D4DDB8}" type="datetimeFigureOut">
              <a:rPr lang="de-DE" smtClean="0"/>
              <a:t>30.06.2022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5269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AB816EEC-C54B-4B06-955C-F81E92D4DDB8}" type="datetimeFigureOut">
              <a:rPr lang="de-DE" smtClean="0"/>
              <a:t>30.06.2022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753617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de-DE" smtClean="0"/>
              <a:t>Titelmasterformat durch Klicken bearbeiten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AB816EEC-C54B-4B06-955C-F81E92D4DDB8}" type="datetimeFigureOut">
              <a:rPr lang="de-DE" smtClean="0"/>
              <a:t>30.06.2022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ACF0E7-FF61-4E55-B56B-14449E72FEAE}" type="slidenum">
              <a:rPr lang="de-DE" smtClean="0"/>
              <a:t>‹Nr.›</a:t>
            </a:fld>
            <a:endParaRPr lang="de-DE"/>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3788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p:txBody>
          <a:bodyPr/>
          <a:lstStyle/>
          <a:p>
            <a:fld id="{AB816EEC-C54B-4B06-955C-F81E92D4DDB8}" type="datetimeFigureOut">
              <a:rPr lang="de-DE" smtClean="0"/>
              <a:t>30.06.2022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323110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de-DE" smtClean="0"/>
              <a:t>Titelmasterformat durch Klicken bearbeiten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3" name="Date Placeholder 2"/>
          <p:cNvSpPr>
            <a:spLocks noGrp="1"/>
          </p:cNvSpPr>
          <p:nvPr>
            <p:ph type="dt" sz="half" idx="10"/>
          </p:nvPr>
        </p:nvSpPr>
        <p:spPr/>
        <p:txBody>
          <a:bodyPr/>
          <a:lstStyle/>
          <a:p>
            <a:fld id="{AB816EEC-C54B-4B06-955C-F81E92D4DDB8}" type="datetimeFigureOut">
              <a:rPr lang="de-DE" smtClean="0"/>
              <a:t>30.06.2022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228116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de-DE" smtClean="0"/>
              <a:t>Titelmasterformat durch Klicken bearbeiten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3" name="Date Placeholder 2"/>
          <p:cNvSpPr>
            <a:spLocks noGrp="1"/>
          </p:cNvSpPr>
          <p:nvPr>
            <p:ph type="dt" sz="half" idx="10"/>
          </p:nvPr>
        </p:nvSpPr>
        <p:spPr/>
        <p:txBody>
          <a:bodyPr/>
          <a:lstStyle/>
          <a:p>
            <a:fld id="{AB816EEC-C54B-4B06-955C-F81E92D4DDB8}" type="datetimeFigureOut">
              <a:rPr lang="de-DE" smtClean="0"/>
              <a:t>30.06.2022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3250073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B816EEC-C54B-4B06-955C-F81E92D4DDB8}" type="datetimeFigureOut">
              <a:rPr lang="de-DE" smtClean="0"/>
              <a:t>30.06.2022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3868607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B816EEC-C54B-4B06-955C-F81E92D4DDB8}" type="datetimeFigureOut">
              <a:rPr lang="de-DE" smtClean="0"/>
              <a:t>30.06.2022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367533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B816EEC-C54B-4B06-955C-F81E92D4DDB8}" type="datetimeFigureOut">
              <a:rPr lang="de-DE" smtClean="0"/>
              <a:t>30.06.2022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407334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AB816EEC-C54B-4B06-955C-F81E92D4DDB8}" type="datetimeFigureOut">
              <a:rPr lang="de-DE" smtClean="0"/>
              <a:t>30.06.2022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292585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AB816EEC-C54B-4B06-955C-F81E92D4DDB8}" type="datetimeFigureOut">
              <a:rPr lang="de-DE" smtClean="0"/>
              <a:t>30.06.2022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304931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AB816EEC-C54B-4B06-955C-F81E92D4DDB8}" type="datetimeFigureOut">
              <a:rPr lang="de-DE" smtClean="0"/>
              <a:t>30.06.2022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3118220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AB816EEC-C54B-4B06-955C-F81E92D4DDB8}" type="datetimeFigureOut">
              <a:rPr lang="de-DE" smtClean="0"/>
              <a:t>30.06.2022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368113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16EEC-C54B-4B06-955C-F81E92D4DDB8}" type="datetimeFigureOut">
              <a:rPr lang="de-DE" smtClean="0"/>
              <a:t>30.06.2022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131946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AB816EEC-C54B-4B06-955C-F81E92D4DDB8}" type="datetimeFigureOut">
              <a:rPr lang="de-DE" smtClean="0"/>
              <a:t>30.06.2022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146565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AB816EEC-C54B-4B06-955C-F81E92D4DDB8}" type="datetimeFigureOut">
              <a:rPr lang="de-DE" smtClean="0"/>
              <a:t>30.06.2022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60ACF0E7-FF61-4E55-B56B-14449E72FEAE}" type="slidenum">
              <a:rPr lang="de-DE" smtClean="0"/>
              <a:t>‹Nr.›</a:t>
            </a:fld>
            <a:endParaRPr lang="de-DE"/>
          </a:p>
        </p:txBody>
      </p:sp>
    </p:spTree>
    <p:extLst>
      <p:ext uri="{BB962C8B-B14F-4D97-AF65-F5344CB8AC3E}">
        <p14:creationId xmlns:p14="http://schemas.microsoft.com/office/powerpoint/2010/main" val="225012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B816EEC-C54B-4B06-955C-F81E92D4DDB8}" type="datetimeFigureOut">
              <a:rPr lang="de-DE" smtClean="0"/>
              <a:t>30.06.2022</a:t>
            </a:fld>
            <a:endParaRPr lang="de-DE"/>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de-DE"/>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0ACF0E7-FF61-4E55-B56B-14449E72FEAE}" type="slidenum">
              <a:rPr lang="de-DE" smtClean="0"/>
              <a:t>‹Nr.›</a:t>
            </a:fld>
            <a:endParaRPr lang="de-DE"/>
          </a:p>
        </p:txBody>
      </p:sp>
    </p:spTree>
    <p:extLst>
      <p:ext uri="{BB962C8B-B14F-4D97-AF65-F5344CB8AC3E}">
        <p14:creationId xmlns:p14="http://schemas.microsoft.com/office/powerpoint/2010/main" val="29477516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de.wikipedia.org/wiki/Otto_Group" TargetMode="External"/><Relationship Id="rId2" Type="http://schemas.openxmlformats.org/officeDocument/2006/relationships/hyperlink" Target="https://www.ndr.de/geschichte/chronologie/Otto-Versand-Vom-Schuhhaendler-in-Hamburg-zum-Online-Konzern,otto289.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ache.pressmailing.net/thumbnail/story_hires/14032d99-5107-4c5d-b2b9-874f7008833f/image.jpg"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youtu.be/8jHGMBu1tkA"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93118" y="0"/>
            <a:ext cx="9440034" cy="1828801"/>
          </a:xfrm>
        </p:spPr>
        <p:txBody>
          <a:bodyPr/>
          <a:lstStyle/>
          <a:p>
            <a:r>
              <a:rPr lang="de-DE" dirty="0" smtClean="0"/>
              <a:t>Otto-Versand</a:t>
            </a:r>
            <a:endParaRPr lang="de-DE" dirty="0"/>
          </a:p>
        </p:txBody>
      </p:sp>
      <p:sp>
        <p:nvSpPr>
          <p:cNvPr id="6" name="Textfeld 5"/>
          <p:cNvSpPr txBox="1"/>
          <p:nvPr/>
        </p:nvSpPr>
        <p:spPr>
          <a:xfrm>
            <a:off x="244698" y="5656999"/>
            <a:ext cx="3651442" cy="830997"/>
          </a:xfrm>
          <a:prstGeom prst="rect">
            <a:avLst/>
          </a:prstGeom>
          <a:noFill/>
        </p:spPr>
        <p:txBody>
          <a:bodyPr wrap="square" rtlCol="0">
            <a:spAutoFit/>
          </a:bodyPr>
          <a:lstStyle/>
          <a:p>
            <a:r>
              <a:rPr lang="de-DE" sz="1600" b="1" dirty="0" smtClean="0"/>
              <a:t>Name: </a:t>
            </a:r>
            <a:r>
              <a:rPr lang="de-DE" sz="1600" dirty="0" err="1" smtClean="0"/>
              <a:t>Boubacar</a:t>
            </a:r>
            <a:r>
              <a:rPr lang="de-DE" sz="1600" dirty="0" smtClean="0"/>
              <a:t> Sow, Samet Celebi</a:t>
            </a:r>
          </a:p>
          <a:p>
            <a:r>
              <a:rPr lang="de-DE" sz="1600" b="1" dirty="0" smtClean="0"/>
              <a:t>Klasse: </a:t>
            </a:r>
            <a:r>
              <a:rPr lang="de-DE" sz="1600" dirty="0" smtClean="0"/>
              <a:t>9d</a:t>
            </a:r>
          </a:p>
          <a:p>
            <a:r>
              <a:rPr lang="de-DE" sz="1600" b="1" dirty="0" smtClean="0"/>
              <a:t>Thema: </a:t>
            </a:r>
            <a:r>
              <a:rPr lang="de-DE" sz="1600" dirty="0" smtClean="0"/>
              <a:t>Hamburg Erfindungen</a:t>
            </a:r>
            <a:endParaRPr lang="de-DE" sz="1600"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497" y="1828801"/>
            <a:ext cx="6497929" cy="4331952"/>
          </a:xfrm>
          <a:prstGeom prst="rect">
            <a:avLst/>
          </a:prstGeom>
        </p:spPr>
      </p:pic>
    </p:spTree>
    <p:extLst>
      <p:ext uri="{BB962C8B-B14F-4D97-AF65-F5344CB8AC3E}">
        <p14:creationId xmlns:p14="http://schemas.microsoft.com/office/powerpoint/2010/main" val="2420417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708" y="90152"/>
            <a:ext cx="8847786" cy="6635840"/>
          </a:xfrm>
          <a:prstGeom prst="rect">
            <a:avLst/>
          </a:prstGeom>
        </p:spPr>
      </p:pic>
    </p:spTree>
    <p:extLst>
      <p:ext uri="{BB962C8B-B14F-4D97-AF65-F5344CB8AC3E}">
        <p14:creationId xmlns:p14="http://schemas.microsoft.com/office/powerpoint/2010/main" val="959563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a:t>
            </a:r>
            <a:endParaRPr lang="de-DE" dirty="0"/>
          </a:p>
        </p:txBody>
      </p:sp>
      <p:sp>
        <p:nvSpPr>
          <p:cNvPr id="3" name="Textfeld 2"/>
          <p:cNvSpPr txBox="1"/>
          <p:nvPr/>
        </p:nvSpPr>
        <p:spPr>
          <a:xfrm>
            <a:off x="1016827" y="1721717"/>
            <a:ext cx="10651433" cy="1477328"/>
          </a:xfrm>
          <a:prstGeom prst="rect">
            <a:avLst/>
          </a:prstGeom>
          <a:noFill/>
        </p:spPr>
        <p:txBody>
          <a:bodyPr wrap="square" rtlCol="0">
            <a:spAutoFit/>
          </a:bodyPr>
          <a:lstStyle/>
          <a:p>
            <a:r>
              <a:rPr lang="de-DE" dirty="0">
                <a:hlinkClick r:id="rId2"/>
              </a:rPr>
              <a:t>https://</a:t>
            </a:r>
            <a:r>
              <a:rPr lang="de-DE" dirty="0" smtClean="0">
                <a:hlinkClick r:id="rId2"/>
              </a:rPr>
              <a:t>www.ndr.de/geschichte/chronologie/Otto-Versand-Vom-Schuhhaendler-in-Hamburg-zum-Online-Konzern,otto289.html</a:t>
            </a:r>
            <a:endParaRPr lang="de-DE" dirty="0" smtClean="0"/>
          </a:p>
          <a:p>
            <a:endParaRPr lang="de-DE" dirty="0"/>
          </a:p>
          <a:p>
            <a:r>
              <a:rPr lang="de-DE" dirty="0">
                <a:hlinkClick r:id="rId3"/>
              </a:rPr>
              <a:t>https://</a:t>
            </a:r>
            <a:r>
              <a:rPr lang="de-DE" dirty="0" smtClean="0">
                <a:hlinkClick r:id="rId3"/>
              </a:rPr>
              <a:t>de.wikipedia.org/wiki/Otto_Group</a:t>
            </a:r>
            <a:endParaRPr lang="de-DE" dirty="0" smtClean="0"/>
          </a:p>
          <a:p>
            <a:endParaRPr lang="de-DE" dirty="0"/>
          </a:p>
        </p:txBody>
      </p:sp>
    </p:spTree>
    <p:extLst>
      <p:ext uri="{BB962C8B-B14F-4D97-AF65-F5344CB8AC3E}">
        <p14:creationId xmlns:p14="http://schemas.microsoft.com/office/powerpoint/2010/main" val="1397729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Gliederung</a:t>
            </a:r>
            <a:endParaRPr lang="de-DE" b="1" dirty="0"/>
          </a:p>
        </p:txBody>
      </p:sp>
      <p:sp>
        <p:nvSpPr>
          <p:cNvPr id="3" name="Inhaltsplatzhalter 2"/>
          <p:cNvSpPr>
            <a:spLocks noGrp="1"/>
          </p:cNvSpPr>
          <p:nvPr>
            <p:ph idx="1"/>
          </p:nvPr>
        </p:nvSpPr>
        <p:spPr>
          <a:xfrm>
            <a:off x="913795" y="1822601"/>
            <a:ext cx="10353762" cy="4058751"/>
          </a:xfrm>
        </p:spPr>
        <p:txBody>
          <a:bodyPr>
            <a:normAutofit fontScale="92500" lnSpcReduction="10000"/>
          </a:bodyPr>
          <a:lstStyle/>
          <a:p>
            <a:r>
              <a:rPr lang="de-DE" sz="2800" dirty="0"/>
              <a:t>Wer war Werner Otto</a:t>
            </a:r>
            <a:r>
              <a:rPr lang="de-DE" sz="2800" dirty="0" smtClean="0"/>
              <a:t>? </a:t>
            </a:r>
          </a:p>
          <a:p>
            <a:r>
              <a:rPr lang="de-DE" sz="2800" dirty="0"/>
              <a:t>Gründung von Otto-Versand</a:t>
            </a:r>
            <a:r>
              <a:rPr lang="de-DE" sz="2800" dirty="0" smtClean="0"/>
              <a:t> </a:t>
            </a:r>
          </a:p>
          <a:p>
            <a:r>
              <a:rPr lang="de-DE" sz="2800" dirty="0"/>
              <a:t>Otto wird vom Schuhproduzenten zum </a:t>
            </a:r>
            <a:r>
              <a:rPr lang="de-DE" sz="2800" dirty="0" smtClean="0"/>
              <a:t>Versandhändler </a:t>
            </a:r>
          </a:p>
          <a:p>
            <a:r>
              <a:rPr lang="de-DE" sz="2800" dirty="0"/>
              <a:t>Hermes: Eigener Paketdienst sorgt für weiteren </a:t>
            </a:r>
            <a:r>
              <a:rPr lang="de-DE" sz="2800" dirty="0" smtClean="0"/>
              <a:t>Durchbruch </a:t>
            </a:r>
          </a:p>
          <a:p>
            <a:r>
              <a:rPr lang="de-DE" sz="2800" dirty="0"/>
              <a:t>Die zweite </a:t>
            </a:r>
            <a:r>
              <a:rPr lang="de-DE" sz="2800" dirty="0" smtClean="0"/>
              <a:t>Otto-Generation </a:t>
            </a:r>
          </a:p>
          <a:p>
            <a:r>
              <a:rPr lang="de-DE" sz="2800" dirty="0"/>
              <a:t>Otto-Versand </a:t>
            </a:r>
            <a:r>
              <a:rPr lang="de-DE" sz="2800" dirty="0" smtClean="0"/>
              <a:t>heute </a:t>
            </a:r>
          </a:p>
          <a:p>
            <a:r>
              <a:rPr lang="de-DE" sz="2800" dirty="0"/>
              <a:t>Was hat Werner Otto besonderes gemacht?</a:t>
            </a:r>
            <a:br>
              <a:rPr lang="de-DE" sz="2800" dirty="0"/>
            </a:br>
            <a:endParaRPr lang="de-DE" sz="2800" dirty="0" smtClean="0"/>
          </a:p>
          <a:p>
            <a:endParaRPr lang="de-DE" dirty="0" smtClean="0"/>
          </a:p>
          <a:p>
            <a:endParaRPr lang="de-DE" dirty="0"/>
          </a:p>
        </p:txBody>
      </p:sp>
    </p:spTree>
    <p:extLst>
      <p:ext uri="{BB962C8B-B14F-4D97-AF65-F5344CB8AC3E}">
        <p14:creationId xmlns:p14="http://schemas.microsoft.com/office/powerpoint/2010/main" val="2569644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Wer war Werner Otto?</a:t>
            </a:r>
            <a:endParaRPr lang="de-DE" b="1" dirty="0"/>
          </a:p>
        </p:txBody>
      </p:sp>
      <p:sp>
        <p:nvSpPr>
          <p:cNvPr id="4" name="Textplatzhalter 3"/>
          <p:cNvSpPr>
            <a:spLocks noGrp="1"/>
          </p:cNvSpPr>
          <p:nvPr>
            <p:ph type="body" sz="half" idx="2"/>
          </p:nvPr>
        </p:nvSpPr>
        <p:spPr>
          <a:xfrm>
            <a:off x="913794" y="2531593"/>
            <a:ext cx="5934949" cy="3376134"/>
          </a:xfrm>
        </p:spPr>
        <p:txBody>
          <a:bodyPr/>
          <a:lstStyle/>
          <a:p>
            <a:r>
              <a:rPr lang="de-DE" b="1" dirty="0" smtClean="0"/>
              <a:t>Werner Otto</a:t>
            </a:r>
            <a:r>
              <a:rPr lang="de-DE" dirty="0" smtClean="0"/>
              <a:t> (geboren 13. August 1909 in </a:t>
            </a:r>
            <a:r>
              <a:rPr lang="de-DE" dirty="0" err="1" smtClean="0"/>
              <a:t>Seelow</a:t>
            </a:r>
            <a:r>
              <a:rPr lang="de-DE" dirty="0" smtClean="0"/>
              <a:t>, Brandenburg; gestorben 21. Dezember 2011 in Berlin) war ein deutscher Unternehmer. Durch eine Kopfverletzung in einem Lazarett konnte Otto frühzeitig nicht mehr am Krieg teilnehmen. Otto floh nach Hamburg und hat da auch sein Schuhgeschäft gestartet. Mit 6000 DM und drei Mittarbeiter gründete Otto ein Versandhandel für </a:t>
            </a:r>
            <a:r>
              <a:rPr lang="de-DE" dirty="0" smtClean="0"/>
              <a:t>Schuhe. </a:t>
            </a:r>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667" y="931894"/>
            <a:ext cx="3079645" cy="4256682"/>
          </a:xfrm>
          <a:prstGeom prst="rect">
            <a:avLst/>
          </a:prstGeom>
        </p:spPr>
      </p:pic>
      <p:sp>
        <p:nvSpPr>
          <p:cNvPr id="13" name="Rechteck 12"/>
          <p:cNvSpPr/>
          <p:nvPr/>
        </p:nvSpPr>
        <p:spPr>
          <a:xfrm>
            <a:off x="7282350" y="5353730"/>
            <a:ext cx="3638280" cy="461665"/>
          </a:xfrm>
          <a:prstGeom prst="rect">
            <a:avLst/>
          </a:prstGeom>
        </p:spPr>
        <p:txBody>
          <a:bodyPr wrap="square">
            <a:spAutoFit/>
          </a:bodyPr>
          <a:lstStyle/>
          <a:p>
            <a:endParaRPr lang="de-DE" sz="1200" dirty="0" smtClean="0"/>
          </a:p>
          <a:p>
            <a:endParaRPr lang="de-DE" sz="1200" dirty="0"/>
          </a:p>
        </p:txBody>
      </p:sp>
      <p:sp>
        <p:nvSpPr>
          <p:cNvPr id="19" name="Rechteck 18"/>
          <p:cNvSpPr/>
          <p:nvPr/>
        </p:nvSpPr>
        <p:spPr>
          <a:xfrm>
            <a:off x="7277175" y="5261396"/>
            <a:ext cx="3643455" cy="646331"/>
          </a:xfrm>
          <a:prstGeom prst="rect">
            <a:avLst/>
          </a:prstGeom>
        </p:spPr>
        <p:txBody>
          <a:bodyPr wrap="square">
            <a:spAutoFit/>
          </a:bodyPr>
          <a:lstStyle/>
          <a:p>
            <a:r>
              <a:rPr lang="de-DE" sz="1200" dirty="0" smtClean="0">
                <a:hlinkClick r:id="rId3"/>
              </a:rPr>
              <a:t>https://cache.pressmailing.net/thumbnail/story_hires/14032d99-5107-4c5d-b2b9-874f7008833f/image.jpg</a:t>
            </a:r>
            <a:endParaRPr lang="de-DE" sz="1200" dirty="0" smtClean="0"/>
          </a:p>
          <a:p>
            <a:endParaRPr lang="de-DE" sz="1200" dirty="0"/>
          </a:p>
        </p:txBody>
      </p:sp>
    </p:spTree>
    <p:extLst>
      <p:ext uri="{BB962C8B-B14F-4D97-AF65-F5344CB8AC3E}">
        <p14:creationId xmlns:p14="http://schemas.microsoft.com/office/powerpoint/2010/main" val="2962700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Gründung von Otto-Versand</a:t>
            </a:r>
            <a:endParaRPr lang="de-DE" b="1" dirty="0"/>
          </a:p>
        </p:txBody>
      </p:sp>
      <p:sp>
        <p:nvSpPr>
          <p:cNvPr id="3" name="Inhaltsplatzhalter 2"/>
          <p:cNvSpPr>
            <a:spLocks noGrp="1"/>
          </p:cNvSpPr>
          <p:nvPr>
            <p:ph idx="1"/>
          </p:nvPr>
        </p:nvSpPr>
        <p:spPr/>
        <p:txBody>
          <a:bodyPr/>
          <a:lstStyle/>
          <a:p>
            <a:r>
              <a:rPr lang="de-DE" dirty="0"/>
              <a:t>17. August 1949 startet der Unternehmer Werner </a:t>
            </a:r>
            <a:r>
              <a:rPr lang="de-DE" dirty="0" smtClean="0"/>
              <a:t>Otto </a:t>
            </a:r>
            <a:r>
              <a:rPr lang="de-DE" dirty="0"/>
              <a:t>mit 6.000 DM Kapital</a:t>
            </a:r>
            <a:endParaRPr lang="de-DE" dirty="0" smtClean="0"/>
          </a:p>
          <a:p>
            <a:r>
              <a:rPr lang="de-DE" dirty="0" smtClean="0"/>
              <a:t>Baracke </a:t>
            </a:r>
            <a:r>
              <a:rPr lang="de-DE" dirty="0"/>
              <a:t>in Hamburg </a:t>
            </a:r>
            <a:r>
              <a:rPr lang="de-DE" dirty="0" smtClean="0"/>
              <a:t>1949</a:t>
            </a:r>
          </a:p>
          <a:p>
            <a:r>
              <a:rPr lang="de-DE" dirty="0"/>
              <a:t>Ein Jahr später erscheint der erste, 16 Seiten dünne, handgebundene Katalog in einer Auflage von gerade mal 300 </a:t>
            </a:r>
            <a:r>
              <a:rPr lang="de-DE" dirty="0" smtClean="0"/>
              <a:t>Exemplaren</a:t>
            </a:r>
          </a:p>
          <a:p>
            <a:r>
              <a:rPr lang="de-DE" dirty="0"/>
              <a:t>Otto liefert zunächst nur den linken </a:t>
            </a:r>
            <a:r>
              <a:rPr lang="de-DE" dirty="0" smtClean="0"/>
              <a:t>Schuh</a:t>
            </a:r>
          </a:p>
          <a:p>
            <a:r>
              <a:rPr lang="de-DE" dirty="0" smtClean="0"/>
              <a:t>Die bequeme </a:t>
            </a:r>
            <a:r>
              <a:rPr lang="de-DE" dirty="0"/>
              <a:t>Order von zu Hause aus - ist neu, das Sortiment noch sehr übersichtlich: 28 Paar Schuhe bietet der Versandhändler </a:t>
            </a:r>
            <a:r>
              <a:rPr lang="de-DE" dirty="0" smtClean="0"/>
              <a:t>an</a:t>
            </a:r>
          </a:p>
          <a:p>
            <a:r>
              <a:rPr lang="de-DE" dirty="0"/>
              <a:t>Bezahlt wird per Rechnung statt Nachnahme - eine </a:t>
            </a:r>
            <a:r>
              <a:rPr lang="de-DE" dirty="0" smtClean="0"/>
              <a:t>Innovation</a:t>
            </a:r>
          </a:p>
          <a:p>
            <a:endParaRPr lang="de-DE" dirty="0"/>
          </a:p>
          <a:p>
            <a:endParaRPr lang="de-DE" dirty="0"/>
          </a:p>
        </p:txBody>
      </p:sp>
    </p:spTree>
    <p:extLst>
      <p:ext uri="{BB962C8B-B14F-4D97-AF65-F5344CB8AC3E}">
        <p14:creationId xmlns:p14="http://schemas.microsoft.com/office/powerpoint/2010/main" val="945763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9248" y="1008845"/>
            <a:ext cx="10353762" cy="970450"/>
          </a:xfrm>
        </p:spPr>
        <p:txBody>
          <a:bodyPr>
            <a:normAutofit fontScale="90000"/>
          </a:bodyPr>
          <a:lstStyle/>
          <a:p>
            <a:r>
              <a:rPr lang="de-DE" b="1" dirty="0"/>
              <a:t>Otto wird vom Schuhproduzenten zum Versandhändler</a:t>
            </a:r>
            <a:br>
              <a:rPr lang="de-DE" b="1" dirty="0"/>
            </a:br>
            <a:r>
              <a:rPr lang="de-DE" b="1" dirty="0"/>
              <a:t/>
            </a:r>
            <a:br>
              <a:rPr lang="de-DE" b="1" dirty="0"/>
            </a:br>
            <a:endParaRPr lang="de-DE" dirty="0"/>
          </a:p>
        </p:txBody>
      </p:sp>
      <p:sp>
        <p:nvSpPr>
          <p:cNvPr id="3" name="Inhaltsplatzhalter 2"/>
          <p:cNvSpPr>
            <a:spLocks noGrp="1"/>
          </p:cNvSpPr>
          <p:nvPr>
            <p:ph idx="1"/>
          </p:nvPr>
        </p:nvSpPr>
        <p:spPr>
          <a:xfrm>
            <a:off x="501671" y="1494070"/>
            <a:ext cx="5139275" cy="5009761"/>
          </a:xfrm>
        </p:spPr>
        <p:txBody>
          <a:bodyPr>
            <a:noAutofit/>
          </a:bodyPr>
          <a:lstStyle/>
          <a:p>
            <a:r>
              <a:rPr lang="de-DE" sz="1800" dirty="0"/>
              <a:t>mit Einführung der D-Mark </a:t>
            </a:r>
            <a:r>
              <a:rPr lang="de-DE" sz="1800" dirty="0" smtClean="0"/>
              <a:t>waren Schuhe keine Mangelware mehr</a:t>
            </a:r>
          </a:p>
          <a:p>
            <a:r>
              <a:rPr lang="de-DE" sz="1800" dirty="0" smtClean="0"/>
              <a:t>Werner </a:t>
            </a:r>
            <a:r>
              <a:rPr lang="de-DE" sz="1800" dirty="0"/>
              <a:t>Otto </a:t>
            </a:r>
            <a:r>
              <a:rPr lang="de-DE" sz="1800" dirty="0" smtClean="0"/>
              <a:t>konzentriert sich auf Versandhandel</a:t>
            </a:r>
            <a:endParaRPr lang="de-DE" sz="1800" dirty="0"/>
          </a:p>
          <a:p>
            <a:r>
              <a:rPr lang="de-DE" sz="1800" dirty="0"/>
              <a:t>Die Schuhe ordert er von anderen </a:t>
            </a:r>
            <a:r>
              <a:rPr lang="de-DE" sz="1800" dirty="0" smtClean="0"/>
              <a:t>Herstellern</a:t>
            </a:r>
          </a:p>
          <a:p>
            <a:r>
              <a:rPr lang="de-DE" sz="1800" dirty="0" smtClean="0"/>
              <a:t>Der gelernte Kaufmann erweitert </a:t>
            </a:r>
            <a:r>
              <a:rPr lang="de-DE" sz="1800" dirty="0"/>
              <a:t>sein Warenangebot um Textilien, die im Katalog 1951 erstmals </a:t>
            </a:r>
            <a:r>
              <a:rPr lang="de-DE" sz="1800" dirty="0" smtClean="0"/>
              <a:t>angeboten werden</a:t>
            </a:r>
          </a:p>
          <a:p>
            <a:r>
              <a:rPr lang="de-DE" sz="1800" dirty="0"/>
              <a:t>Mit der Marineklapphose </a:t>
            </a:r>
            <a:r>
              <a:rPr lang="de-DE" sz="1800" dirty="0" smtClean="0"/>
              <a:t>setzt Otto-Versand neue </a:t>
            </a:r>
            <a:r>
              <a:rPr lang="de-DE" sz="1800" dirty="0"/>
              <a:t>Trends in der </a:t>
            </a:r>
            <a:r>
              <a:rPr lang="de-DE" sz="1800" dirty="0" smtClean="0"/>
              <a:t>Modewelt</a:t>
            </a:r>
          </a:p>
          <a:p>
            <a:r>
              <a:rPr lang="de-DE" sz="1800" dirty="0"/>
              <a:t>1953 beschäftigt Werner Otto schon 150 Mitarbeiter und setzt fünf Millionen DM </a:t>
            </a:r>
            <a:r>
              <a:rPr lang="de-DE" sz="1800" dirty="0" smtClean="0"/>
              <a:t>um</a:t>
            </a:r>
          </a:p>
          <a:p>
            <a:r>
              <a:rPr lang="de-DE" sz="1800" dirty="0"/>
              <a:t>1960 </a:t>
            </a:r>
            <a:r>
              <a:rPr lang="de-DE" sz="1800" dirty="0" smtClean="0"/>
              <a:t>endgültig zieht das Millionen schwere Unternehmen um: </a:t>
            </a:r>
            <a:r>
              <a:rPr lang="de-DE" sz="1800" dirty="0"/>
              <a:t>Das Gebäude in </a:t>
            </a:r>
            <a:r>
              <a:rPr lang="de-DE" sz="1800" dirty="0" err="1"/>
              <a:t>Bramfeld</a:t>
            </a:r>
            <a:r>
              <a:rPr lang="de-DE" sz="1800" dirty="0"/>
              <a:t> ist bis heute Stammsitz.</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615" y="2226972"/>
            <a:ext cx="5410200" cy="3048000"/>
          </a:xfrm>
          <a:prstGeom prst="rect">
            <a:avLst/>
          </a:prstGeom>
        </p:spPr>
      </p:pic>
    </p:spTree>
    <p:extLst>
      <p:ext uri="{BB962C8B-B14F-4D97-AF65-F5344CB8AC3E}">
        <p14:creationId xmlns:p14="http://schemas.microsoft.com/office/powerpoint/2010/main" val="804188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200" b="1" dirty="0"/>
              <a:t>Hermes: Eigener Paketdienst sorgt für weiteren Durchbruch</a:t>
            </a:r>
            <a:r>
              <a:rPr lang="de-DE" b="1" dirty="0"/>
              <a:t/>
            </a:r>
            <a:br>
              <a:rPr lang="de-DE" b="1" dirty="0"/>
            </a:br>
            <a:endParaRPr lang="de-DE"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49346" y="1343570"/>
            <a:ext cx="6411912" cy="4692454"/>
          </a:xfrm>
        </p:spPr>
      </p:pic>
      <p:sp>
        <p:nvSpPr>
          <p:cNvPr id="4" name="Textplatzhalter 3"/>
          <p:cNvSpPr>
            <a:spLocks noGrp="1"/>
          </p:cNvSpPr>
          <p:nvPr>
            <p:ph type="body" sz="half" idx="2"/>
          </p:nvPr>
        </p:nvSpPr>
        <p:spPr/>
        <p:txBody>
          <a:bodyPr>
            <a:noAutofit/>
          </a:bodyPr>
          <a:lstStyle/>
          <a:p>
            <a:pPr marL="285750" indent="-285750" algn="l">
              <a:buFont typeface="Arial" panose="020B0604020202020204" pitchFamily="34" charset="0"/>
              <a:buChar char="•"/>
            </a:pPr>
            <a:r>
              <a:rPr lang="de-DE" sz="1800" dirty="0"/>
              <a:t>1966 erleidet Otto einen </a:t>
            </a:r>
            <a:r>
              <a:rPr lang="de-DE" sz="1800" dirty="0" smtClean="0"/>
              <a:t>Herzinfarkt</a:t>
            </a:r>
          </a:p>
          <a:p>
            <a:pPr marL="285750" indent="-285750" algn="l">
              <a:buFont typeface="Arial" panose="020B0604020202020204" pitchFamily="34" charset="0"/>
              <a:buChar char="•"/>
            </a:pPr>
            <a:r>
              <a:rPr lang="de-DE" sz="1800" dirty="0"/>
              <a:t>Die Leitung des Unternehmens gibt er an Günter </a:t>
            </a:r>
            <a:r>
              <a:rPr lang="de-DE" sz="1800" dirty="0" err="1"/>
              <a:t>Nawrath</a:t>
            </a:r>
            <a:r>
              <a:rPr lang="de-DE" sz="1800" dirty="0"/>
              <a:t> </a:t>
            </a:r>
            <a:r>
              <a:rPr lang="de-DE" sz="1800" dirty="0" smtClean="0"/>
              <a:t>ab</a:t>
            </a:r>
          </a:p>
          <a:p>
            <a:pPr marL="285750" indent="-285750" algn="l">
              <a:buFont typeface="Arial" panose="020B0604020202020204" pitchFamily="34" charset="0"/>
              <a:buChar char="•"/>
            </a:pPr>
            <a:r>
              <a:rPr lang="de-DE" sz="1800" dirty="0" smtClean="0"/>
              <a:t>Werner Otto wird Vorsitzender des Aufsichtsrat </a:t>
            </a:r>
          </a:p>
          <a:p>
            <a:pPr marL="285750" indent="-285750" algn="l">
              <a:buFont typeface="Arial" panose="020B0604020202020204" pitchFamily="34" charset="0"/>
              <a:buChar char="•"/>
            </a:pPr>
            <a:r>
              <a:rPr lang="de-DE" sz="1800" dirty="0"/>
              <a:t>1970er-Jahre arbeiten schon 5.000 fest </a:t>
            </a:r>
            <a:r>
              <a:rPr lang="de-DE" sz="1800" dirty="0" smtClean="0"/>
              <a:t>angestellte</a:t>
            </a:r>
          </a:p>
          <a:p>
            <a:pPr marL="285750" indent="-285750" algn="l">
              <a:buFont typeface="Arial" panose="020B0604020202020204" pitchFamily="34" charset="0"/>
              <a:buChar char="•"/>
            </a:pPr>
            <a:r>
              <a:rPr lang="de-DE" sz="1800" dirty="0" smtClean="0"/>
              <a:t>1972 kommt </a:t>
            </a:r>
            <a:r>
              <a:rPr lang="de-DE" sz="1800" dirty="0"/>
              <a:t>Hermes </a:t>
            </a:r>
            <a:r>
              <a:rPr lang="de-DE" sz="1800" dirty="0" smtClean="0"/>
              <a:t>hinzu</a:t>
            </a:r>
            <a:r>
              <a:rPr lang="de-DE" sz="1800" dirty="0"/>
              <a:t>, der eigene Paketdienst von Otto liefert direkt ins Haus</a:t>
            </a:r>
          </a:p>
        </p:txBody>
      </p:sp>
    </p:spTree>
    <p:extLst>
      <p:ext uri="{BB962C8B-B14F-4D97-AF65-F5344CB8AC3E}">
        <p14:creationId xmlns:p14="http://schemas.microsoft.com/office/powerpoint/2010/main" val="3851677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95" y="455054"/>
            <a:ext cx="10353762" cy="970450"/>
          </a:xfrm>
        </p:spPr>
        <p:txBody>
          <a:bodyPr>
            <a:normAutofit fontScale="90000"/>
          </a:bodyPr>
          <a:lstStyle/>
          <a:p>
            <a:r>
              <a:rPr lang="de-DE" b="1" dirty="0"/>
              <a:t>Die zweite Otto-Generation</a:t>
            </a:r>
            <a:br>
              <a:rPr lang="de-DE" b="1" dirty="0"/>
            </a:br>
            <a:endParaRPr lang="de-DE" dirty="0"/>
          </a:p>
        </p:txBody>
      </p:sp>
      <p:sp>
        <p:nvSpPr>
          <p:cNvPr id="3" name="Inhaltsplatzhalter 2"/>
          <p:cNvSpPr>
            <a:spLocks noGrp="1"/>
          </p:cNvSpPr>
          <p:nvPr>
            <p:ph idx="1"/>
          </p:nvPr>
        </p:nvSpPr>
        <p:spPr>
          <a:xfrm>
            <a:off x="7057622" y="1425504"/>
            <a:ext cx="4544785" cy="5125550"/>
          </a:xfrm>
        </p:spPr>
        <p:txBody>
          <a:bodyPr>
            <a:normAutofit fontScale="92500" lnSpcReduction="10000"/>
          </a:bodyPr>
          <a:lstStyle/>
          <a:p>
            <a:r>
              <a:rPr lang="de-DE" dirty="0"/>
              <a:t>1971 steigt sein Sohn Michael Otto ins Unternehmen </a:t>
            </a:r>
            <a:r>
              <a:rPr lang="de-DE" dirty="0" smtClean="0"/>
              <a:t>ein </a:t>
            </a:r>
          </a:p>
          <a:p>
            <a:r>
              <a:rPr lang="de-DE" dirty="0" smtClean="0"/>
              <a:t>2001 </a:t>
            </a:r>
            <a:r>
              <a:rPr lang="de-DE" dirty="0"/>
              <a:t>übernimmt Alexander Otto, Jahrgang 1967, den vom Vater im Jahr 1965 gegründeten Immobilienkonzern </a:t>
            </a:r>
            <a:r>
              <a:rPr lang="de-DE" dirty="0" smtClean="0"/>
              <a:t>ECE </a:t>
            </a:r>
          </a:p>
          <a:p>
            <a:r>
              <a:rPr lang="de-DE" dirty="0" err="1"/>
              <a:t>Ingvild</a:t>
            </a:r>
            <a:r>
              <a:rPr lang="de-DE" dirty="0"/>
              <a:t> betätigt sich jahrelang als Galeristin, eröffnet später ihr eigenes </a:t>
            </a:r>
            <a:r>
              <a:rPr lang="de-DE" dirty="0" smtClean="0"/>
              <a:t>Museum </a:t>
            </a:r>
          </a:p>
          <a:p>
            <a:r>
              <a:rPr lang="de-DE" dirty="0"/>
              <a:t>Katharina macht sich im Laufe der Jahre als Filmproduzentin einen </a:t>
            </a:r>
            <a:r>
              <a:rPr lang="de-DE" dirty="0" smtClean="0"/>
              <a:t>Namen </a:t>
            </a:r>
          </a:p>
          <a:p>
            <a:r>
              <a:rPr lang="de-DE" dirty="0"/>
              <a:t>Sohn Frank wird Unternehmer - allerdings im Medien-Business -, besitzt Plattenlabels, ist an diversen privaten Radio- und Fernsehsendern beteiligt und realisiert Kunstprojekte</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64" y="2062228"/>
            <a:ext cx="5887919" cy="3308262"/>
          </a:xfrm>
          <a:prstGeom prst="rect">
            <a:avLst/>
          </a:prstGeom>
        </p:spPr>
      </p:pic>
    </p:spTree>
    <p:extLst>
      <p:ext uri="{BB962C8B-B14F-4D97-AF65-F5344CB8AC3E}">
        <p14:creationId xmlns:p14="http://schemas.microsoft.com/office/powerpoint/2010/main" val="4244043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Otto-Versand heute</a:t>
            </a:r>
            <a:endParaRPr lang="de-DE" dirty="0"/>
          </a:p>
        </p:txBody>
      </p:sp>
      <p:sp>
        <p:nvSpPr>
          <p:cNvPr id="3" name="Inhaltsplatzhalter 2"/>
          <p:cNvSpPr>
            <a:spLocks noGrp="1"/>
          </p:cNvSpPr>
          <p:nvPr>
            <p:ph idx="1"/>
          </p:nvPr>
        </p:nvSpPr>
        <p:spPr/>
        <p:txBody>
          <a:bodyPr/>
          <a:lstStyle/>
          <a:p>
            <a:r>
              <a:rPr lang="de-DE" dirty="0"/>
              <a:t>1991 </a:t>
            </a:r>
            <a:r>
              <a:rPr lang="de-DE" dirty="0" smtClean="0"/>
              <a:t>wurde der 24-Stunden-Bestellservice eingeführt</a:t>
            </a:r>
            <a:endParaRPr lang="de-DE" dirty="0"/>
          </a:p>
          <a:p>
            <a:r>
              <a:rPr lang="de-DE" dirty="0" smtClean="0"/>
              <a:t>Otto </a:t>
            </a:r>
            <a:r>
              <a:rPr lang="de-DE" dirty="0"/>
              <a:t>setzt auf das Internet und führt zügig den Online-Handel ein, geht mit otto.de an den </a:t>
            </a:r>
            <a:r>
              <a:rPr lang="de-DE" dirty="0" smtClean="0"/>
              <a:t>Start </a:t>
            </a:r>
          </a:p>
          <a:p>
            <a:r>
              <a:rPr lang="de-DE" dirty="0" smtClean="0"/>
              <a:t>Der Katalog von Otto-Versand wurde 2018 eingestellt </a:t>
            </a:r>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711" y="3761824"/>
            <a:ext cx="6065929" cy="2388695"/>
          </a:xfrm>
          <a:prstGeom prst="rect">
            <a:avLst/>
          </a:prstGeom>
        </p:spPr>
      </p:pic>
    </p:spTree>
    <p:extLst>
      <p:ext uri="{BB962C8B-B14F-4D97-AF65-F5344CB8AC3E}">
        <p14:creationId xmlns:p14="http://schemas.microsoft.com/office/powerpoint/2010/main" val="3144627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Was hat Werner Otto besonderes gemacht?</a:t>
            </a:r>
            <a:r>
              <a:rPr lang="de-DE" b="1" dirty="0"/>
              <a:t/>
            </a:r>
            <a:br>
              <a:rPr lang="de-DE" b="1" dirty="0"/>
            </a:br>
            <a:endParaRPr lang="de-DE" dirty="0"/>
          </a:p>
        </p:txBody>
      </p:sp>
      <p:sp>
        <p:nvSpPr>
          <p:cNvPr id="4" name="Textplatzhalter 3"/>
          <p:cNvSpPr>
            <a:spLocks noGrp="1"/>
          </p:cNvSpPr>
          <p:nvPr>
            <p:ph type="body" sz="half" idx="2"/>
          </p:nvPr>
        </p:nvSpPr>
        <p:spPr>
          <a:xfrm>
            <a:off x="913795" y="2439262"/>
            <a:ext cx="5934949" cy="3060018"/>
          </a:xfrm>
        </p:spPr>
        <p:txBody>
          <a:bodyPr>
            <a:normAutofit fontScale="85000" lnSpcReduction="10000"/>
          </a:bodyPr>
          <a:lstStyle/>
          <a:p>
            <a:pPr marL="285750" indent="-285750" algn="l">
              <a:buFont typeface="Arial" panose="020B0604020202020204" pitchFamily="34" charset="0"/>
              <a:buChar char="•"/>
            </a:pPr>
            <a:r>
              <a:rPr lang="de-DE" sz="2400" dirty="0" smtClean="0"/>
              <a:t>Otto war der erste deutsche Versandhändler mit einer telefonischen Hotline</a:t>
            </a:r>
          </a:p>
          <a:p>
            <a:pPr marL="285750" indent="-285750" algn="l">
              <a:buFont typeface="Arial" panose="020B0604020202020204" pitchFamily="34" charset="0"/>
              <a:buChar char="•"/>
            </a:pPr>
            <a:r>
              <a:rPr lang="de-DE" sz="2400" dirty="0" smtClean="0"/>
              <a:t>Er hat seine Kunden auf Rechnung zahlen lassen </a:t>
            </a:r>
          </a:p>
          <a:p>
            <a:pPr marL="285750" indent="-285750" algn="l">
              <a:buFont typeface="Arial" panose="020B0604020202020204" pitchFamily="34" charset="0"/>
              <a:buChar char="•"/>
            </a:pPr>
            <a:r>
              <a:rPr lang="de-DE" sz="2400" dirty="0" smtClean="0"/>
              <a:t>Werner Otto erstellte ein Katalog, wo man sich einschreiben konnte und z.B. Schuhe bestellen konnte </a:t>
            </a:r>
          </a:p>
          <a:p>
            <a:pPr marL="285750" indent="-285750" algn="l">
              <a:buFont typeface="Arial" panose="020B0604020202020204" pitchFamily="34" charset="0"/>
              <a:buChar char="•"/>
            </a:pPr>
            <a:r>
              <a:rPr lang="de-DE" sz="2400" dirty="0" smtClean="0"/>
              <a:t>Er gründete 1969 die </a:t>
            </a:r>
            <a:r>
              <a:rPr lang="de-DE" sz="2400" dirty="0" err="1" smtClean="0"/>
              <a:t>Hanseatic</a:t>
            </a:r>
            <a:r>
              <a:rPr lang="de-DE" sz="2400" dirty="0" smtClean="0"/>
              <a:t> Bank</a:t>
            </a:r>
          </a:p>
          <a:p>
            <a:pPr marL="285750" indent="-285750" algn="l">
              <a:buFont typeface="Arial" panose="020B0604020202020204" pitchFamily="34" charset="0"/>
              <a:buChar char="•"/>
            </a:pPr>
            <a:r>
              <a:rPr lang="de-DE" sz="2400" dirty="0" smtClean="0"/>
              <a:t>1972 wurde Hermes gegründet</a:t>
            </a:r>
          </a:p>
          <a:p>
            <a:pPr marL="285750" indent="-285750" algn="l">
              <a:buFont typeface="Arial" panose="020B0604020202020204" pitchFamily="34" charset="0"/>
              <a:buChar char="•"/>
            </a:pPr>
            <a:endParaRPr lang="de-DE" sz="2400" dirty="0" smtClean="0"/>
          </a:p>
          <a:p>
            <a:pPr marL="285750" indent="-285750" algn="l">
              <a:buFont typeface="Arial" panose="020B0604020202020204" pitchFamily="34" charset="0"/>
              <a:buChar char="•"/>
            </a:pPr>
            <a:endParaRPr lang="de-DE" sz="2400" dirty="0" smtClean="0"/>
          </a:p>
          <a:p>
            <a:pPr marL="285750" indent="-285750" algn="l">
              <a:buFont typeface="Arial" panose="020B0604020202020204" pitchFamily="34" charset="0"/>
              <a:buChar char="•"/>
            </a:pPr>
            <a:endParaRPr lang="de-DE" sz="2400" dirty="0" smtClean="0"/>
          </a:p>
          <a:p>
            <a:pPr marL="285750" indent="-285750" algn="l">
              <a:buFont typeface="Arial" panose="020B0604020202020204" pitchFamily="34" charset="0"/>
              <a:buChar char="•"/>
            </a:pPr>
            <a:endParaRPr lang="de-DE" sz="2400" dirty="0" smtClean="0"/>
          </a:p>
          <a:p>
            <a:pPr marL="285750" indent="-285750" algn="l">
              <a:buFont typeface="Arial" panose="020B0604020202020204" pitchFamily="34" charset="0"/>
              <a:buChar char="•"/>
            </a:pPr>
            <a:endParaRPr lang="de-DE" dirty="0"/>
          </a:p>
        </p:txBody>
      </p:sp>
      <p:pic>
        <p:nvPicPr>
          <p:cNvPr id="7" name="Bildplatzhalter 6">
            <a:hlinkClick r:id="rId2"/>
          </p:cNvPr>
          <p:cNvPicPr>
            <a:picLocks noGrp="1" noChangeAspect="1"/>
          </p:cNvPicPr>
          <p:nvPr>
            <p:ph type="pic" idx="1"/>
          </p:nvPr>
        </p:nvPicPr>
        <p:blipFill>
          <a:blip r:embed="rId3">
            <a:extLst>
              <a:ext uri="{28A0092B-C50C-407E-A947-70E740481C1C}">
                <a14:useLocalDpi xmlns:a14="http://schemas.microsoft.com/office/drawing/2010/main" val="0"/>
              </a:ext>
            </a:extLst>
          </a:blip>
          <a:srcRect l="1239" r="1239"/>
          <a:stretch>
            <a:fillRect/>
          </a:stretch>
        </p:blipFill>
        <p:spPr>
          <a:xfrm>
            <a:off x="7405352" y="609923"/>
            <a:ext cx="3503053" cy="5255133"/>
          </a:xfrm>
        </p:spPr>
      </p:pic>
      <p:sp>
        <p:nvSpPr>
          <p:cNvPr id="8" name="Textfeld 7"/>
          <p:cNvSpPr txBox="1"/>
          <p:nvPr/>
        </p:nvSpPr>
        <p:spPr>
          <a:xfrm>
            <a:off x="6848744" y="6297769"/>
            <a:ext cx="4726546" cy="369332"/>
          </a:xfrm>
          <a:prstGeom prst="rect">
            <a:avLst/>
          </a:prstGeom>
          <a:noFill/>
        </p:spPr>
        <p:txBody>
          <a:bodyPr wrap="square" rtlCol="0">
            <a:spAutoFit/>
          </a:bodyPr>
          <a:lstStyle/>
          <a:p>
            <a:pPr algn="ctr"/>
            <a:r>
              <a:rPr lang="de-DE" dirty="0" smtClean="0"/>
              <a:t>Klicke auf das Bild</a:t>
            </a:r>
            <a:endParaRPr lang="de-DE" dirty="0"/>
          </a:p>
        </p:txBody>
      </p:sp>
      <p:sp>
        <p:nvSpPr>
          <p:cNvPr id="9" name="Pfeil nach oben 8"/>
          <p:cNvSpPr/>
          <p:nvPr/>
        </p:nvSpPr>
        <p:spPr>
          <a:xfrm>
            <a:off x="8925060" y="5865056"/>
            <a:ext cx="347730" cy="4327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619579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iefer">
  <a:themeElements>
    <a:clrScheme name="Schiefer">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chiefer">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hiefer">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TM04033929[[fn=Schiefer]]</Template>
  <TotalTime>0</TotalTime>
  <Words>509</Words>
  <Application>Microsoft Office PowerPoint</Application>
  <PresentationFormat>Breitbild</PresentationFormat>
  <Paragraphs>60</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Calisto MT</vt:lpstr>
      <vt:lpstr>Trebuchet MS</vt:lpstr>
      <vt:lpstr>Wingdings 2</vt:lpstr>
      <vt:lpstr>Schiefer</vt:lpstr>
      <vt:lpstr>Otto-Versand</vt:lpstr>
      <vt:lpstr>Gliederung</vt:lpstr>
      <vt:lpstr>Wer war Werner Otto?</vt:lpstr>
      <vt:lpstr>Gründung von Otto-Versand</vt:lpstr>
      <vt:lpstr>Otto wird vom Schuhproduzenten zum Versandhändler  </vt:lpstr>
      <vt:lpstr>Hermes: Eigener Paketdienst sorgt für weiteren Durchbruch </vt:lpstr>
      <vt:lpstr>Die zweite Otto-Generation </vt:lpstr>
      <vt:lpstr>Otto-Versand heute</vt:lpstr>
      <vt:lpstr>Was hat Werner Otto besonderes gemacht? </vt:lpstr>
      <vt:lpstr>PowerPoint-Präsentation</vt:lpstr>
      <vt:lpstr>QUELLE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Otto-Versand</dc:title>
  <dc:creator>duli</dc:creator>
  <cp:lastModifiedBy>duli</cp:lastModifiedBy>
  <cp:revision>20</cp:revision>
  <dcterms:created xsi:type="dcterms:W3CDTF">2022-06-30T07:41:43Z</dcterms:created>
  <dcterms:modified xsi:type="dcterms:W3CDTF">2022-06-30T11:40:03Z</dcterms:modified>
</cp:coreProperties>
</file>